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y="5143500" cx="9144000"/>
  <p:notesSz cx="7559675" cy="10691800"/>
  <p:embeddedFontLst>
    <p:embeddedFont>
      <p:font typeface="Montserrat"/>
      <p:regular r:id="rId41"/>
      <p:bold r:id="rId42"/>
      <p:italic r:id="rId43"/>
      <p:boldItalic r:id="rId44"/>
    </p:embeddedFont>
    <p:embeddedFont>
      <p:font typeface="Montserrat ExtraBold"/>
      <p:bold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7" roundtripDataSignature="AMtx7mjjMdP5cT05lHgy8sF5pnRqP0l4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20" Type="http://schemas.openxmlformats.org/officeDocument/2006/relationships/slide" Target="slides/slide16.xml"/><Relationship Id="rId42" Type="http://schemas.openxmlformats.org/officeDocument/2006/relationships/font" Target="fonts/Montserrat-bold.fntdata"/><Relationship Id="rId41" Type="http://schemas.openxmlformats.org/officeDocument/2006/relationships/font" Target="fonts/Montserrat-regular.fntdata"/><Relationship Id="rId22" Type="http://schemas.openxmlformats.org/officeDocument/2006/relationships/slide" Target="slides/slide18.xml"/><Relationship Id="rId44" Type="http://schemas.openxmlformats.org/officeDocument/2006/relationships/font" Target="fonts/Montserrat-boldItalic.fntdata"/><Relationship Id="rId21" Type="http://schemas.openxmlformats.org/officeDocument/2006/relationships/slide" Target="slides/slide17.xml"/><Relationship Id="rId43" Type="http://schemas.openxmlformats.org/officeDocument/2006/relationships/font" Target="fonts/Montserrat-italic.fntdata"/><Relationship Id="rId24" Type="http://schemas.openxmlformats.org/officeDocument/2006/relationships/slide" Target="slides/slide20.xml"/><Relationship Id="rId46" Type="http://schemas.openxmlformats.org/officeDocument/2006/relationships/font" Target="fonts/MontserratExtraBold-boldItalic.fntdata"/><Relationship Id="rId23" Type="http://schemas.openxmlformats.org/officeDocument/2006/relationships/slide" Target="slides/slide19.xml"/><Relationship Id="rId45" Type="http://schemas.openxmlformats.org/officeDocument/2006/relationships/font" Target="fonts/MontserratExtra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47" Type="http://customschemas.google.com/relationships/presentationmetadata" Target="meta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64788cc122_0_5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364788cc122_0_5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4788cc122_0_6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364788cc122_0_6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64788cc122_0_6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64788cc122_0_6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64788cc122_0_7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364788cc122_0_7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4788cc122_0_8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364788cc122_0_8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64788cc122_0_9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364788cc122_0_9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64788cc122_0_10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64788cc122_0_10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64788cc122_0_11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364788cc122_0_11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64788cc122_0_12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364788cc122_0_12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64788cc122_0_12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364788cc122_0_12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64788cc122_0_13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364788cc122_0_13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4788cc122_0_14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g364788cc122_0_14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64788cc122_0_15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64788cc122_0_15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64788cc122_0_16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64788cc122_0_16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64788cc122_0_17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364788cc122_0_17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64788cc122_0_178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64788cc122_0_178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64788cc122_0_18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g364788cc122_0_18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64788cc122_0_19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g364788cc122_0_19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64788cc122_0_20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364788cc122_0_20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64788cc122_0_211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364788cc122_0_211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64788cc122_0_21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364788cc122_0_21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64788cc122_0_22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g364788cc122_0_22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64788cc122_0_236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g364788cc122_0_236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64788cc122_0_244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g364788cc122_0_244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64788cc122_0_252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364788cc122_0_252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64788cc122_0_26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364788cc122_0_26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7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7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7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7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64788cc122_0_9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g364788cc122_0_9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4788cc122_0_17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g364788cc122_0_17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64788cc122_0_25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g364788cc122_0_25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64788cc122_0_33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64788cc122_0_33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4788cc122_0_4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g364788cc122_0_4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9"/>
          <p:cNvSpPr txBox="1"/>
          <p:nvPr>
            <p:ph idx="1"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89"/>
          <p:cNvSpPr txBox="1"/>
          <p:nvPr>
            <p:ph idx="2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0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90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0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90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0"/>
          <p:cNvSpPr txBox="1"/>
          <p:nvPr>
            <p:ph idx="4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91"/>
          <p:cNvSpPr txBox="1"/>
          <p:nvPr>
            <p:ph idx="1"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1"/>
          <p:cNvSpPr txBox="1"/>
          <p:nvPr>
            <p:ph idx="2"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1"/>
          <p:cNvSpPr txBox="1"/>
          <p:nvPr>
            <p:ph idx="3"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1"/>
          <p:cNvSpPr txBox="1"/>
          <p:nvPr>
            <p:ph idx="4"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1"/>
          <p:cNvSpPr txBox="1"/>
          <p:nvPr>
            <p:ph idx="5"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1"/>
          <p:cNvSpPr txBox="1"/>
          <p:nvPr>
            <p:ph idx="6"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1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81"/>
          <p:cNvSpPr txBox="1"/>
          <p:nvPr>
            <p:ph idx="1"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2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2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3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3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83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4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5"/>
          <p:cNvSpPr txBox="1"/>
          <p:nvPr>
            <p:ph idx="1"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6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6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6"/>
          <p:cNvSpPr txBox="1"/>
          <p:nvPr>
            <p:ph idx="2"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6"/>
          <p:cNvSpPr txBox="1"/>
          <p:nvPr>
            <p:ph idx="3"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7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7"/>
          <p:cNvSpPr txBox="1"/>
          <p:nvPr>
            <p:ph idx="1"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7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7"/>
          <p:cNvSpPr txBox="1"/>
          <p:nvPr>
            <p:ph idx="3"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8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88"/>
          <p:cNvSpPr txBox="1"/>
          <p:nvPr>
            <p:ph idx="1"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88"/>
          <p:cNvSpPr txBox="1"/>
          <p:nvPr>
            <p:ph idx="2"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88"/>
          <p:cNvSpPr txBox="1"/>
          <p:nvPr>
            <p:ph idx="3"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9"/>
          <p:cNvSpPr txBox="1"/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79"/>
          <p:cNvSpPr txBox="1"/>
          <p:nvPr>
            <p:ph idx="1"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"/>
          <p:cNvSpPr/>
          <p:nvPr/>
        </p:nvSpPr>
        <p:spPr>
          <a:xfrm>
            <a:off x="1551960" y="1446120"/>
            <a:ext cx="5858640" cy="2244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SEJAM</a:t>
            </a:r>
            <a:b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4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BEM-VINDOS</a:t>
            </a:r>
            <a:endParaRPr b="0" i="0" sz="4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/>
          <p:nvPr/>
        </p:nvSpPr>
        <p:spPr>
          <a:xfrm>
            <a:off x="3956040" y="1865160"/>
            <a:ext cx="1757160" cy="12492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g364788cc122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364788cc122_0_51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g364788cc122_0_51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364788cc122_0_51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Novos Papéis na Licitação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Gestor e o Fiscal do Contrato: Importância da gestão e fiscalização para o sucesso da contratação.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g364788cc122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g364788cc122_0_60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g364788cc122_0_60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364788cc122_0_60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Novos Papéis na Licitação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 Atuação Jurídica: Antes e Agora (O Parecer Jurídico Tradicional)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 Lei 8.666/93 e o papel consultivo pré-licitação.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364788cc122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64788cc122_0_68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g364788cc122_0_68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364788cc122_0_68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Novos Papéis na Licitação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A Atuação Jurídica na NLLC (A Visão Integrada)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Papel consultivo ampliado, participação em comitês de governança, emissão de pareceres mais opinativos.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g364788cc122_0_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364788cc122_0_76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g364788cc122_0_76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64788cc122_0_76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Novos Papéis na Licitação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Da Análise de Legalidade à Análise de Risco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 assessoria jurídica passa a atuar de forma preventiva e estratégica.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g364788cc122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g364788cc122_0_84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g364788cc122_0_84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64788cc122_0_84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Novos Papéis na Licitação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O Papel da Assessoria Jurídica na Fase Preparatória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Análise de documentos, do Estudo Técnico Preliminar e do Termo de Referência.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364788cc122_0_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64788cc122_0_92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g364788cc122_0_92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64788cc122_0_92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Novos Papéis na Licitação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O Papel da Assessoria Jurídica na Fiscalização de Contratos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 nova dinâmica de acompanhamento.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g364788cc122_0_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g364788cc122_0_101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1" name="Google Shape;181;g364788cc122_0_101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364788cc122_0_101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Controle Interno na Nova Lei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O Novo Cenário do Controle Interno: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De um papel meramente reativo para um papel proativo e estratégico.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Qualificação técnica, autonomia e independência para o desempenho das atividades.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Necessidade de conhecimento específico sobre a Lei 14.133/2021.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364788cc122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364788cc122_0_112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g364788cc122_0_112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364788cc122_0_112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Controle Interno na Nova Lei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Sistema de Controle Interno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Estrutura e organização interna para garantir a eficiência das ações.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364788cc122_0_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64788cc122_0_121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7" name="Google Shape;197;g364788cc122_0_121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g364788cc122_0_121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Controle Interno na Nova Lei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O Controle Interno como Parceiro Estratégico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 cooperação com a gestão para mitigar riscos e garantir a conformidade.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g364788cc122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g364788cc122_0_129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5" name="Google Shape;205;g364788cc122_0_129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364788cc122_0_129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Controle Interno na Nova Lei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Fases e Momentos: Onde o Controle Interno Atua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Identificação das oportunidades de intervenção: Preparatória, de Seleção, de Contratação e de Fiscalização.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/>
          <p:nvPr/>
        </p:nvSpPr>
        <p:spPr>
          <a:xfrm>
            <a:off x="422640" y="313200"/>
            <a:ext cx="3927960" cy="460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100" u="none" cap="none" strike="noStrike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José Augusto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/>
          <p:nvPr/>
        </p:nvSpPr>
        <p:spPr>
          <a:xfrm>
            <a:off x="422640" y="855720"/>
            <a:ext cx="3927960" cy="460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2100" u="none" cap="none" strike="noStrike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Currículo:</a:t>
            </a:r>
            <a:b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pt-BR" sz="1500" u="none" cap="none" strike="noStrike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Advogado, Procurador Legislativo,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pt-BR" sz="1500" u="none" cap="none" strike="noStrike">
                <a:solidFill>
                  <a:srgbClr val="000D29"/>
                </a:solidFill>
                <a:latin typeface="Montserrat"/>
                <a:ea typeface="Montserrat"/>
                <a:cs typeface="Montserrat"/>
                <a:sym typeface="Montserrat"/>
              </a:rPr>
              <a:t>Pós-Graduado em Direito Público, Direito do Trabalho e Previdenciário.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pt-BR" sz="1800" u="none" cap="none" strike="noStrike">
                <a:latin typeface="Arial"/>
                <a:ea typeface="Arial"/>
                <a:cs typeface="Arial"/>
                <a:sym typeface="Arial"/>
              </a:rPr>
            </a:b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531720" y="765000"/>
            <a:ext cx="319212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364788cc122_0_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364788cc122_0_137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g364788cc122_0_137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364788cc122_0_137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Controle Interno na Nova Lei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Controle Preventivo (Fase Preparatória)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Análise de riscos, pareceres sobre planejamento e governança.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364788cc122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64788cc122_0_145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g364788cc122_0_145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364788cc122_0_145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Controle Interno na Nova Lei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Controle Concomitante (Fase de Seleção)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Acompanhamento em tempo real, monitoramento da sessão pública.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364788cc122_0_1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g364788cc122_0_153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g364788cc122_0_153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364788cc122_0_153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Controle Interno na Nova Lei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Controle Posterior (Pós-Contratação)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Auditorias, inspeções e análise da execução contratual.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364788cc122_0_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364788cc122_0_161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g364788cc122_0_161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364788cc122_0_161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Tipos de Controle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O Controle Aviso (Controle de Alerta)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Mecanismo de sinalização para a gestão sobre riscos iminentes ou desvios de conduta.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Emissão de relatórios e recomendações antes que o problema se concretize.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g364788cc122_0_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g364788cc122_0_170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g364788cc122_0_170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g364788cc122_0_170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Tipos de Controle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O Controle Concomitante em Detalhes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Acompanhamento contínuo de atos e procedimentos, desde o início do processo.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Exemplos de Controle Concomitante:  Análise do Termo de Referência em conjunto com a equipe técnica.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364788cc122_0_1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364788cc122_0_178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3" name="Google Shape;253;g364788cc122_0_178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g364788cc122_0_178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Tipos de Controle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Controle Posterior: Auditorias de Conformidade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Análise da legalidade e regularidade após a conclusão da licitação.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g364788cc122_0_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364788cc122_0_186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1" name="Google Shape;261;g364788cc122_0_186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364788cc122_0_186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Tipos de Controle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O Controle Posterior: Análise de Desempenho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Avaliação da eficácia da contratação e cumprimento de resultados.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g364788cc122_0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g364788cc122_0_194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9" name="Google Shape;269;g364788cc122_0_194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364788cc122_0_194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Tipos de Controle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O Controle Posterior: Análise da Gestão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Avaliação dos controles internos da própria gestão.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g364788cc122_0_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g364788cc122_0_202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7" name="Google Shape;277;g364788cc122_0_202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364788cc122_0_202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Ferramentas e Responsabilidades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O Poder da Normatização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 importância de regulamentos e manuais de procedimentos internos.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g364788cc122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364788cc122_0_211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g364788cc122_0_211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64788cc122_0_211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Ferramentas e Responsabilidades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Comunicação Eficaz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Canais de comunicação entre o Controle Interno e os demais setores.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3"/>
          <p:cNvSpPr/>
          <p:nvPr/>
        </p:nvSpPr>
        <p:spPr>
          <a:xfrm>
            <a:off x="422640" y="313200"/>
            <a:ext cx="8645040" cy="460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531720" y="765000"/>
            <a:ext cx="319212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422640" y="855720"/>
            <a:ext cx="7898760" cy="360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O Paradigma da Mudança</a:t>
            </a:r>
            <a:endParaRPr sz="1800">
              <a:solidFill>
                <a:srgbClr val="000D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D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000D29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Por que uma nova lei? Fim da Lei 8.666/93 e Lei 10.520/02.</a:t>
            </a:r>
            <a:endParaRPr sz="1800">
              <a:solidFill>
                <a:srgbClr val="000D29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g364788cc122_0_2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g364788cc122_0_219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3" name="Google Shape;293;g364788cc122_0_219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364788cc122_0_219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Ferramentas e Responsabilidades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Relatórios e Recomendações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Elaboração de documentos que orientam a gestão e apontam riscos.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364788cc122_0_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364788cc122_0_227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1" name="Google Shape;301;g364788cc122_0_227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364788cc122_0_227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Ferramentas e Responsabilidades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Da Rejeição à Recomendação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 recomendação como uma ferramenta construtiva e não meramente fiscalizadora.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que uma recomendação pode e não pode fazer. A força persuasiva.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364788cc122_0_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364788cc122_0_236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9" name="Google Shape;309;g364788cc122_0_236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64788cc122_0_236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Ferramentas e Responsabilidades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O Papel na Denúncia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Mecanismos de recebimento e tratamento de denúncias de irregularidades.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g364788cc122_0_2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g364788cc122_0_244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g364788cc122_0_244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364788cc122_0_244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Ferramentas e Responsabilidades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A Responsabilidade dos Agentes de Controle Interno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Responsabilidade por omissão ou conivência.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g364788cc12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364788cc122_0_252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5" name="Google Shape;325;g364788cc122_0_252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364788cc122_0_252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Ferramentas e Responsabilidades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O Dolo ou Erro Inescusável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Análise dos limites da responsabilidade do controlador.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g364788cc122_0_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g364788cc122_0_260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g364788cc122_0_260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364788cc122_0_260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Ferramentas e Responsabilidades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>
                <a:solidFill>
                  <a:schemeClr val="dk1"/>
                </a:solidFill>
              </a:rPr>
              <a:t>A Importância da Boa-Fé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 atuação proativa e diligente como proteção contra a responsabilização.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39680" cy="513936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78"/>
          <p:cNvSpPr/>
          <p:nvPr/>
        </p:nvSpPr>
        <p:spPr>
          <a:xfrm>
            <a:off x="1639800" y="1762920"/>
            <a:ext cx="5860440" cy="22467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PARABÉNS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FF6C0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PELA CONCLUSÃO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3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DO SEU CURSO!</a:t>
            </a:r>
            <a:endParaRPr b="0" i="0" sz="36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77"/>
          <p:cNvSpPr/>
          <p:nvPr/>
        </p:nvSpPr>
        <p:spPr>
          <a:xfrm>
            <a:off x="422640" y="313200"/>
            <a:ext cx="8645040" cy="4600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5" name="Google Shape;85;p77"/>
          <p:cNvSpPr/>
          <p:nvPr/>
        </p:nvSpPr>
        <p:spPr>
          <a:xfrm>
            <a:off x="531720" y="765000"/>
            <a:ext cx="319212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77"/>
          <p:cNvSpPr/>
          <p:nvPr/>
        </p:nvSpPr>
        <p:spPr>
          <a:xfrm>
            <a:off x="360000" y="929160"/>
            <a:ext cx="8349840" cy="36046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O Novo Olhar da Lei 14.133/2021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Principais princípios: Planejamento, Governança, Integridade, Transparência.</a:t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364788cc122_0_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64788cc122_0_9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g364788cc122_0_9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364788cc122_0_9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800"/>
              <a:t>Novidades em Modalidades Licitatórias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Fim da Tomada de Preços e Convite. 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Introdução do Diálogo Competitivo.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g364788cc122_0_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364788cc122_0_17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g364788cc122_0_17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364788cc122_0_17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Novos Conceitos e Instrumentos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Sistema de Registro de Preços (SRP);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Contratação Direta (Inexigibilidade e Dispensa);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Matriz de Riscos, Retorno sobre o Investimento.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364788cc122_0_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364788cc122_0_25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9" name="Google Shape;109;g364788cc122_0_25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g364788cc122_0_25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Fases da Licitação (a mudança de um processo sequencial para um processo de gestão)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Fase Preparatória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Fase de Divulgação do Edital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Fase de Apresentação de Propostas e Lances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Fase de Julgamento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Fase de Habilitação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364788cc122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364788cc122_0_33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g364788cc122_0_33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64788cc122_0_33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Fases da Licitação (a mudança de um processo sequencial para um processo de gestão)</a:t>
            </a:r>
            <a:endParaRPr sz="1800"/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Fase de Recursos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/>
              <a:t>Fase de Homologação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g364788cc122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720" y="72000"/>
            <a:ext cx="9137880" cy="5137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g364788cc122_0_40"/>
          <p:cNvSpPr/>
          <p:nvPr/>
        </p:nvSpPr>
        <p:spPr>
          <a:xfrm>
            <a:off x="422640" y="313200"/>
            <a:ext cx="8645100" cy="4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100"/>
              <a:buNone/>
            </a:pPr>
            <a:r>
              <a:rPr b="1" lang="pt-BR" sz="1700">
                <a:solidFill>
                  <a:schemeClr val="dk1"/>
                </a:solidFill>
              </a:rPr>
              <a:t>O Controle Interno e a Nova Lei de Licitações (Lei 14.133/2021)</a:t>
            </a:r>
            <a:endParaRPr b="1" sz="17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000D2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g364788cc122_0_40"/>
          <p:cNvSpPr/>
          <p:nvPr/>
        </p:nvSpPr>
        <p:spPr>
          <a:xfrm>
            <a:off x="531720" y="765000"/>
            <a:ext cx="3192000" cy="37800"/>
          </a:xfrm>
          <a:prstGeom prst="roundRect">
            <a:avLst>
              <a:gd fmla="val 16667" name="adj"/>
            </a:avLst>
          </a:prstGeom>
          <a:solidFill>
            <a:srgbClr val="FF6C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364788cc122_0_40"/>
          <p:cNvSpPr/>
          <p:nvPr/>
        </p:nvSpPr>
        <p:spPr>
          <a:xfrm>
            <a:off x="360000" y="929160"/>
            <a:ext cx="8349900" cy="3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Novos Papéis na Licitação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O Fim da Comissão de Licitação Tradicional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</a:rPr>
              <a:t>Agentes Licitadores: Os Novos Protagonistas - Agente de Contratação, Comissão de Contratação, Equipe de Apoio.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